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5" r:id="rId6"/>
    <p:sldId id="284" r:id="rId7"/>
    <p:sldId id="286" r:id="rId8"/>
    <p:sldId id="287" r:id="rId9"/>
    <p:sldId id="285" r:id="rId10"/>
    <p:sldId id="289" r:id="rId11"/>
    <p:sldId id="290" r:id="rId12"/>
    <p:sldId id="291" r:id="rId13"/>
  </p:sldIdLst>
  <p:sldSz cx="9144000" cy="5143500" type="screen16x9"/>
  <p:notesSz cx="6802438" cy="9934575"/>
  <p:embeddedFontLst>
    <p:embeddedFont>
      <p:font typeface="Roboto Condensed Light" panose="02000000000000000000" pitchFamily="2" charset="0"/>
      <p:regular r:id="rId15"/>
      <p:italic r:id="rId16"/>
    </p:embeddedFont>
    <p:embeddedFont>
      <p:font typeface="Roboto Condensed" panose="02000000000000000000" pitchFamily="2" charset="0"/>
      <p:regular r:id="rId17"/>
      <p:bold r:id="rId18"/>
      <p:italic r:id="rId19"/>
      <p:boldItalic r:id="rId20"/>
    </p:embeddedFont>
    <p:embeddedFont>
      <p:font typeface="Arv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5378"/>
    <a:srgbClr val="92A8C8"/>
    <a:srgbClr val="A7BAD9"/>
    <a:srgbClr val="C7D3E6"/>
    <a:srgbClr val="B1C2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459ECD-4F44-4E5B-9F59-1106740258AF}">
  <a:tblStyle styleId="{1D459ECD-4F44-4E5B-9F59-1106740258AF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54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21462" cy="37258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0245" y="4718923"/>
            <a:ext cx="5441949" cy="44705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033101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21462" cy="37258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0245" y="4718923"/>
            <a:ext cx="5441949" cy="447055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1540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21462" cy="37258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0245" y="4718923"/>
            <a:ext cx="5441949" cy="447055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6503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21462" cy="37258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680245" y="4718923"/>
            <a:ext cx="5441949" cy="447055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1174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21462" cy="37258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0245" y="4718923"/>
            <a:ext cx="5441949" cy="447055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432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21462" cy="37258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680245" y="4718923"/>
            <a:ext cx="5441949" cy="447055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356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7544482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Shape 11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Shape 1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Shape 14"/>
          <p:cNvGrpSpPr/>
          <p:nvPr/>
        </p:nvGrpSpPr>
        <p:grpSpPr>
          <a:xfrm rot="10800000" flipH="1">
            <a:off x="0" y="1090762"/>
            <a:ext cx="8847501" cy="2961974"/>
            <a:chOff x="-8178042" y="-4493254"/>
            <a:chExt cx="19483597" cy="6522736"/>
          </a:xfrm>
        </p:grpSpPr>
        <p:sp>
          <p:nvSpPr>
            <p:cNvPr id="15" name="Shape 15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Shape 16"/>
            <p:cNvSpPr/>
            <p:nvPr/>
          </p:nvSpPr>
          <p:spPr>
            <a:xfrm>
              <a:off x="4782955" y="-4493254"/>
              <a:ext cx="6522599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Shape 17"/>
          <p:cNvGrpSpPr/>
          <p:nvPr/>
        </p:nvGrpSpPr>
        <p:grpSpPr>
          <a:xfrm>
            <a:off x="3677235" y="4278348"/>
            <a:ext cx="5480828" cy="432996"/>
            <a:chOff x="5582264" y="4646737"/>
            <a:chExt cx="5480828" cy="432996"/>
          </a:xfrm>
        </p:grpSpPr>
        <p:sp>
          <p:nvSpPr>
            <p:cNvPr id="18" name="Shape 18"/>
            <p:cNvSpPr/>
            <p:nvPr/>
          </p:nvSpPr>
          <p:spPr>
            <a:xfrm rot="10800000">
              <a:off x="5582264" y="4948333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19" name="Shape 19"/>
            <p:cNvGrpSpPr/>
            <p:nvPr/>
          </p:nvGrpSpPr>
          <p:grpSpPr>
            <a:xfrm flipH="1">
              <a:off x="5585231" y="4646737"/>
              <a:ext cx="5477861" cy="304551"/>
              <a:chOff x="-24158748" y="330075"/>
              <a:chExt cx="30568422" cy="1699505"/>
            </a:xfrm>
          </p:grpSpPr>
          <p:sp>
            <p:nvSpPr>
              <p:cNvPr id="20" name="Shape 20"/>
              <p:cNvSpPr/>
              <p:nvPr/>
            </p:nvSpPr>
            <p:spPr>
              <a:xfrm>
                <a:off x="-24158748" y="330080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4710174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5697213" y="2635518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Shape 25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Shape 26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Shape 28"/>
          <p:cNvGrpSpPr/>
          <p:nvPr/>
        </p:nvGrpSpPr>
        <p:grpSpPr>
          <a:xfrm rot="10800000" flipH="1">
            <a:off x="-1" y="2924825"/>
            <a:ext cx="6589086" cy="2027267"/>
            <a:chOff x="-9894851" y="-4493254"/>
            <a:chExt cx="21200407" cy="6522739"/>
          </a:xfrm>
        </p:grpSpPr>
        <p:sp>
          <p:nvSpPr>
            <p:cNvPr id="29" name="Shape 29"/>
            <p:cNvSpPr/>
            <p:nvPr/>
          </p:nvSpPr>
          <p:spPr>
            <a:xfrm>
              <a:off x="-9894851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4782955" y="-4493254"/>
              <a:ext cx="6522599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Shape 31"/>
          <p:cNvGrpSpPr/>
          <p:nvPr/>
        </p:nvGrpSpPr>
        <p:grpSpPr>
          <a:xfrm>
            <a:off x="6946841" y="4472722"/>
            <a:ext cx="2202829" cy="670794"/>
            <a:chOff x="5575241" y="4472722"/>
            <a:chExt cx="2202829" cy="670794"/>
          </a:xfrm>
        </p:grpSpPr>
        <p:sp>
          <p:nvSpPr>
            <p:cNvPr id="32" name="Shape 32"/>
            <p:cNvSpPr/>
            <p:nvPr/>
          </p:nvSpPr>
          <p:spPr>
            <a:xfrm rot="10800000">
              <a:off x="5575241" y="4948333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33" name="Shape 33"/>
            <p:cNvGrpSpPr/>
            <p:nvPr/>
          </p:nvGrpSpPr>
          <p:grpSpPr>
            <a:xfrm flipH="1">
              <a:off x="5734850" y="4472722"/>
              <a:ext cx="2040836" cy="670794"/>
              <a:chOff x="1297953" y="330075"/>
              <a:chExt cx="5169293" cy="1699505"/>
            </a:xfrm>
          </p:grpSpPr>
          <p:sp>
            <p:nvSpPr>
              <p:cNvPr id="34" name="Shape 34"/>
              <p:cNvSpPr/>
              <p:nvPr/>
            </p:nvSpPr>
            <p:spPr>
              <a:xfrm>
                <a:off x="1297953" y="330080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36" name="Shape 36"/>
            <p:cNvGrpSpPr/>
            <p:nvPr/>
          </p:nvGrpSpPr>
          <p:grpSpPr>
            <a:xfrm flipH="1">
              <a:off x="5578208" y="4646737"/>
              <a:ext cx="2199862" cy="304562"/>
              <a:chOff x="-5827152" y="330075"/>
              <a:chExt cx="12276018" cy="1699568"/>
            </a:xfrm>
          </p:grpSpPr>
          <p:sp>
            <p:nvSpPr>
              <p:cNvPr id="37" name="Shape 37"/>
              <p:cNvSpPr/>
              <p:nvPr/>
            </p:nvSpPr>
            <p:spPr>
              <a:xfrm>
                <a:off x="-5827152" y="330143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8" name="Shape 38"/>
              <p:cNvSpPr/>
              <p:nvPr/>
            </p:nvSpPr>
            <p:spPr>
              <a:xfrm>
                <a:off x="474936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39" name="Shape 39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463525" y="3975448"/>
            <a:ext cx="40944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7544482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Shape 4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Shape 45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Shape 47"/>
          <p:cNvGrpSpPr/>
          <p:nvPr/>
        </p:nvGrpSpPr>
        <p:grpSpPr>
          <a:xfrm rot="10800000" flipH="1">
            <a:off x="0" y="1090762"/>
            <a:ext cx="8847501" cy="2961974"/>
            <a:chOff x="-8178042" y="-4493254"/>
            <a:chExt cx="19483597" cy="6522736"/>
          </a:xfrm>
        </p:grpSpPr>
        <p:sp>
          <p:nvSpPr>
            <p:cNvPr id="48" name="Shape 48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Shape 49"/>
            <p:cNvSpPr/>
            <p:nvPr/>
          </p:nvSpPr>
          <p:spPr>
            <a:xfrm>
              <a:off x="4782955" y="-4493254"/>
              <a:ext cx="6522599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</a:p>
        </p:txBody>
      </p:sp>
      <p:grpSp>
        <p:nvGrpSpPr>
          <p:cNvPr id="52" name="Shape 52"/>
          <p:cNvGrpSpPr/>
          <p:nvPr/>
        </p:nvGrpSpPr>
        <p:grpSpPr>
          <a:xfrm>
            <a:off x="6946841" y="4472722"/>
            <a:ext cx="2202829" cy="670794"/>
            <a:chOff x="5575241" y="4472722"/>
            <a:chExt cx="2202829" cy="670794"/>
          </a:xfrm>
        </p:grpSpPr>
        <p:sp>
          <p:nvSpPr>
            <p:cNvPr id="53" name="Shape 53"/>
            <p:cNvSpPr/>
            <p:nvPr/>
          </p:nvSpPr>
          <p:spPr>
            <a:xfrm rot="10800000">
              <a:off x="5575241" y="4948333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54" name="Shape 54"/>
            <p:cNvGrpSpPr/>
            <p:nvPr/>
          </p:nvGrpSpPr>
          <p:grpSpPr>
            <a:xfrm flipH="1">
              <a:off x="5734850" y="4472722"/>
              <a:ext cx="2040836" cy="670794"/>
              <a:chOff x="1297953" y="330075"/>
              <a:chExt cx="5169293" cy="1699505"/>
            </a:xfrm>
          </p:grpSpPr>
          <p:sp>
            <p:nvSpPr>
              <p:cNvPr id="55" name="Shape 55"/>
              <p:cNvSpPr/>
              <p:nvPr/>
            </p:nvSpPr>
            <p:spPr>
              <a:xfrm>
                <a:off x="1297953" y="330080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57" name="Shape 57"/>
            <p:cNvGrpSpPr/>
            <p:nvPr/>
          </p:nvGrpSpPr>
          <p:grpSpPr>
            <a:xfrm flipH="1">
              <a:off x="5578208" y="4646737"/>
              <a:ext cx="2199862" cy="304562"/>
              <a:chOff x="-5827152" y="330075"/>
              <a:chExt cx="12276018" cy="1699568"/>
            </a:xfrm>
          </p:grpSpPr>
          <p:sp>
            <p:nvSpPr>
              <p:cNvPr id="58" name="Shape 58"/>
              <p:cNvSpPr/>
              <p:nvPr/>
            </p:nvSpPr>
            <p:spPr>
              <a:xfrm>
                <a:off x="-5827152" y="330143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59" name="Shape 59"/>
              <p:cNvSpPr/>
              <p:nvPr/>
            </p:nvSpPr>
            <p:spPr>
              <a:xfrm>
                <a:off x="474936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Shape 62"/>
          <p:cNvGrpSpPr/>
          <p:nvPr/>
        </p:nvGrpSpPr>
        <p:grpSpPr>
          <a:xfrm>
            <a:off x="-3" y="40"/>
            <a:ext cx="7072430" cy="1327314"/>
            <a:chOff x="-3" y="40"/>
            <a:chExt cx="7072430" cy="1327314"/>
          </a:xfrm>
        </p:grpSpPr>
        <p:sp>
          <p:nvSpPr>
            <p:cNvPr id="63" name="Shape 63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Shape 64"/>
            <p:cNvGrpSpPr/>
            <p:nvPr/>
          </p:nvGrpSpPr>
          <p:grpSpPr>
            <a:xfrm rot="10800000" flipH="1">
              <a:off x="2" y="40"/>
              <a:ext cx="6756167" cy="1327314"/>
              <a:chOff x="-2168137" y="330075"/>
              <a:chExt cx="8650662" cy="1699506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-2168137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4783024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 rot="10800000" flipH="1">
              <a:off x="-3" y="381007"/>
              <a:ext cx="7072430" cy="771743"/>
              <a:chOff x="-9092084" y="330075"/>
              <a:chExt cx="15574609" cy="1699501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4783024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Shape 70"/>
          <p:cNvGrpSpPr/>
          <p:nvPr/>
        </p:nvGrpSpPr>
        <p:grpSpPr>
          <a:xfrm>
            <a:off x="6946841" y="4472722"/>
            <a:ext cx="2202829" cy="670794"/>
            <a:chOff x="5575241" y="4472722"/>
            <a:chExt cx="2202829" cy="670794"/>
          </a:xfrm>
        </p:grpSpPr>
        <p:sp>
          <p:nvSpPr>
            <p:cNvPr id="71" name="Shape 71"/>
            <p:cNvSpPr/>
            <p:nvPr/>
          </p:nvSpPr>
          <p:spPr>
            <a:xfrm rot="10800000">
              <a:off x="5575241" y="4948333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72" name="Shape 72"/>
            <p:cNvGrpSpPr/>
            <p:nvPr/>
          </p:nvGrpSpPr>
          <p:grpSpPr>
            <a:xfrm flipH="1">
              <a:off x="5734850" y="4472722"/>
              <a:ext cx="2040836" cy="670794"/>
              <a:chOff x="1297953" y="330075"/>
              <a:chExt cx="5169293" cy="1699505"/>
            </a:xfrm>
          </p:grpSpPr>
          <p:sp>
            <p:nvSpPr>
              <p:cNvPr id="73" name="Shape 73"/>
              <p:cNvSpPr/>
              <p:nvPr/>
            </p:nvSpPr>
            <p:spPr>
              <a:xfrm>
                <a:off x="1297953" y="330080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75" name="Shape 75"/>
            <p:cNvGrpSpPr/>
            <p:nvPr/>
          </p:nvGrpSpPr>
          <p:grpSpPr>
            <a:xfrm flipH="1">
              <a:off x="5578208" y="4646737"/>
              <a:ext cx="2199862" cy="304562"/>
              <a:chOff x="-5827152" y="330075"/>
              <a:chExt cx="12276018" cy="1699568"/>
            </a:xfrm>
          </p:grpSpPr>
          <p:sp>
            <p:nvSpPr>
              <p:cNvPr id="76" name="Shape 76"/>
              <p:cNvSpPr/>
              <p:nvPr/>
            </p:nvSpPr>
            <p:spPr>
              <a:xfrm>
                <a:off x="-5827152" y="330143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7" name="Shape 77"/>
              <p:cNvSpPr/>
              <p:nvPr/>
            </p:nvSpPr>
            <p:spPr>
              <a:xfrm>
                <a:off x="474936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Shape 82"/>
          <p:cNvGrpSpPr/>
          <p:nvPr/>
        </p:nvGrpSpPr>
        <p:grpSpPr>
          <a:xfrm>
            <a:off x="-3" y="40"/>
            <a:ext cx="7072430" cy="1327314"/>
            <a:chOff x="-3" y="40"/>
            <a:chExt cx="7072430" cy="1327314"/>
          </a:xfrm>
        </p:grpSpPr>
        <p:sp>
          <p:nvSpPr>
            <p:cNvPr id="83" name="Shape 83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Shape 84"/>
            <p:cNvGrpSpPr/>
            <p:nvPr/>
          </p:nvGrpSpPr>
          <p:grpSpPr>
            <a:xfrm rot="10800000" flipH="1">
              <a:off x="2" y="40"/>
              <a:ext cx="6756167" cy="1327314"/>
              <a:chOff x="-2168137" y="330075"/>
              <a:chExt cx="8650662" cy="1699506"/>
            </a:xfrm>
          </p:grpSpPr>
          <p:sp>
            <p:nvSpPr>
              <p:cNvPr id="85" name="Shape 85"/>
              <p:cNvSpPr/>
              <p:nvPr/>
            </p:nvSpPr>
            <p:spPr>
              <a:xfrm>
                <a:off x="-2168137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Shape 86"/>
              <p:cNvSpPr/>
              <p:nvPr/>
            </p:nvSpPr>
            <p:spPr>
              <a:xfrm>
                <a:off x="4783024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Shape 87"/>
            <p:cNvGrpSpPr/>
            <p:nvPr/>
          </p:nvGrpSpPr>
          <p:grpSpPr>
            <a:xfrm rot="10800000" flipH="1">
              <a:off x="-3" y="381007"/>
              <a:ext cx="7072430" cy="771743"/>
              <a:chOff x="-9092084" y="330075"/>
              <a:chExt cx="15574609" cy="1699501"/>
            </a:xfrm>
          </p:grpSpPr>
          <p:sp>
            <p:nvSpPr>
              <p:cNvPr id="88" name="Shape 88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Shape 89"/>
              <p:cNvSpPr/>
              <p:nvPr/>
            </p:nvSpPr>
            <p:spPr>
              <a:xfrm>
                <a:off x="4783024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Shape 90"/>
          <p:cNvGrpSpPr/>
          <p:nvPr/>
        </p:nvGrpSpPr>
        <p:grpSpPr>
          <a:xfrm>
            <a:off x="6946841" y="4472722"/>
            <a:ext cx="2202829" cy="670794"/>
            <a:chOff x="5575241" y="4472722"/>
            <a:chExt cx="2202829" cy="670794"/>
          </a:xfrm>
        </p:grpSpPr>
        <p:sp>
          <p:nvSpPr>
            <p:cNvPr id="91" name="Shape 91"/>
            <p:cNvSpPr/>
            <p:nvPr/>
          </p:nvSpPr>
          <p:spPr>
            <a:xfrm rot="10800000">
              <a:off x="5575241" y="4948333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92" name="Shape 92"/>
            <p:cNvGrpSpPr/>
            <p:nvPr/>
          </p:nvGrpSpPr>
          <p:grpSpPr>
            <a:xfrm flipH="1">
              <a:off x="5734850" y="4472722"/>
              <a:ext cx="2040836" cy="670794"/>
              <a:chOff x="1297953" y="330075"/>
              <a:chExt cx="5169293" cy="1699505"/>
            </a:xfrm>
          </p:grpSpPr>
          <p:sp>
            <p:nvSpPr>
              <p:cNvPr id="93" name="Shape 93"/>
              <p:cNvSpPr/>
              <p:nvPr/>
            </p:nvSpPr>
            <p:spPr>
              <a:xfrm>
                <a:off x="1297953" y="330080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94" name="Shape 9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95" name="Shape 95"/>
            <p:cNvGrpSpPr/>
            <p:nvPr/>
          </p:nvGrpSpPr>
          <p:grpSpPr>
            <a:xfrm flipH="1">
              <a:off x="5578208" y="4646737"/>
              <a:ext cx="2199862" cy="304562"/>
              <a:chOff x="-5827152" y="330075"/>
              <a:chExt cx="12276018" cy="1699568"/>
            </a:xfrm>
          </p:grpSpPr>
          <p:sp>
            <p:nvSpPr>
              <p:cNvPr id="96" name="Shape 96"/>
              <p:cNvSpPr/>
              <p:nvPr/>
            </p:nvSpPr>
            <p:spPr>
              <a:xfrm>
                <a:off x="-5827152" y="330143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97" name="Shape 97"/>
              <p:cNvSpPr/>
              <p:nvPr/>
            </p:nvSpPr>
            <p:spPr>
              <a:xfrm>
                <a:off x="474936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814275" y="1537987"/>
            <a:ext cx="3378300" cy="2724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buSzPct val="100000"/>
              <a:defRPr sz="2000"/>
            </a:lvl2pPr>
            <a:lvl3pPr lvl="2">
              <a:spcBef>
                <a:spcPts val="0"/>
              </a:spcBef>
              <a:buSzPct val="100000"/>
              <a:defRPr sz="2000"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2"/>
          </p:nvPr>
        </p:nvSpPr>
        <p:spPr>
          <a:xfrm>
            <a:off x="4396123" y="1537987"/>
            <a:ext cx="3378299" cy="2724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buSzPct val="100000"/>
              <a:defRPr sz="2000"/>
            </a:lvl2pPr>
            <a:lvl3pPr lvl="2">
              <a:spcBef>
                <a:spcPts val="0"/>
              </a:spcBef>
              <a:buSzPct val="100000"/>
              <a:defRPr sz="2000"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grpSp>
        <p:nvGrpSpPr>
          <p:cNvPr id="164" name="Shape 164"/>
          <p:cNvGrpSpPr/>
          <p:nvPr/>
        </p:nvGrpSpPr>
        <p:grpSpPr>
          <a:xfrm>
            <a:off x="6946841" y="4472722"/>
            <a:ext cx="2202829" cy="670794"/>
            <a:chOff x="5575241" y="4472722"/>
            <a:chExt cx="2202829" cy="670794"/>
          </a:xfrm>
        </p:grpSpPr>
        <p:sp>
          <p:nvSpPr>
            <p:cNvPr id="165" name="Shape 165"/>
            <p:cNvSpPr/>
            <p:nvPr/>
          </p:nvSpPr>
          <p:spPr>
            <a:xfrm rot="10800000">
              <a:off x="5575241" y="4948333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166" name="Shape 166"/>
            <p:cNvGrpSpPr/>
            <p:nvPr/>
          </p:nvGrpSpPr>
          <p:grpSpPr>
            <a:xfrm flipH="1">
              <a:off x="5734850" y="4472722"/>
              <a:ext cx="2040836" cy="670794"/>
              <a:chOff x="1297953" y="330075"/>
              <a:chExt cx="5169293" cy="1699505"/>
            </a:xfrm>
          </p:grpSpPr>
          <p:sp>
            <p:nvSpPr>
              <p:cNvPr id="167" name="Shape 167"/>
              <p:cNvSpPr/>
              <p:nvPr/>
            </p:nvSpPr>
            <p:spPr>
              <a:xfrm>
                <a:off x="1297953" y="330080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 flipH="1">
              <a:off x="5578208" y="4646737"/>
              <a:ext cx="2199862" cy="304562"/>
              <a:chOff x="-5827152" y="330075"/>
              <a:chExt cx="12276018" cy="1699568"/>
            </a:xfrm>
          </p:grpSpPr>
          <p:sp>
            <p:nvSpPr>
              <p:cNvPr id="170" name="Shape 170"/>
              <p:cNvSpPr/>
              <p:nvPr/>
            </p:nvSpPr>
            <p:spPr>
              <a:xfrm>
                <a:off x="-5827152" y="330143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>
                <a:off x="474936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grpSp>
        <p:nvGrpSpPr>
          <p:cNvPr id="172" name="Shape 172"/>
          <p:cNvGrpSpPr/>
          <p:nvPr/>
        </p:nvGrpSpPr>
        <p:grpSpPr>
          <a:xfrm rot="10800000">
            <a:off x="-8" y="-2"/>
            <a:ext cx="2202829" cy="670794"/>
            <a:chOff x="5575241" y="4472722"/>
            <a:chExt cx="2202829" cy="670794"/>
          </a:xfrm>
        </p:grpSpPr>
        <p:sp>
          <p:nvSpPr>
            <p:cNvPr id="173" name="Shape 173"/>
            <p:cNvSpPr/>
            <p:nvPr/>
          </p:nvSpPr>
          <p:spPr>
            <a:xfrm rot="10800000">
              <a:off x="5575241" y="4948333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174" name="Shape 174"/>
            <p:cNvGrpSpPr/>
            <p:nvPr/>
          </p:nvGrpSpPr>
          <p:grpSpPr>
            <a:xfrm flipH="1">
              <a:off x="5734850" y="4472722"/>
              <a:ext cx="2040836" cy="670794"/>
              <a:chOff x="1297953" y="330075"/>
              <a:chExt cx="5169293" cy="1699505"/>
            </a:xfrm>
          </p:grpSpPr>
          <p:sp>
            <p:nvSpPr>
              <p:cNvPr id="175" name="Shape 175"/>
              <p:cNvSpPr/>
              <p:nvPr/>
            </p:nvSpPr>
            <p:spPr>
              <a:xfrm>
                <a:off x="1297953" y="330080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77" name="Shape 177"/>
            <p:cNvGrpSpPr/>
            <p:nvPr/>
          </p:nvGrpSpPr>
          <p:grpSpPr>
            <a:xfrm flipH="1">
              <a:off x="5578208" y="4646737"/>
              <a:ext cx="2199862" cy="304562"/>
              <a:chOff x="-5827152" y="330075"/>
              <a:chExt cx="12276018" cy="1699568"/>
            </a:xfrm>
          </p:grpSpPr>
          <p:sp>
            <p:nvSpPr>
              <p:cNvPr id="178" name="Shape 178"/>
              <p:cNvSpPr/>
              <p:nvPr/>
            </p:nvSpPr>
            <p:spPr>
              <a:xfrm>
                <a:off x="-5827152" y="330143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9" name="Shape 179"/>
              <p:cNvSpPr/>
              <p:nvPr/>
            </p:nvSpPr>
            <p:spPr>
              <a:xfrm>
                <a:off x="474936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60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>
              <a:spcBef>
                <a:spcPts val="48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>
              <a:spcBef>
                <a:spcPts val="48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‹#›</a:t>
            </a:fld>
            <a:endParaRPr lang="en" sz="1200" b="1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DM2397 – FYP2 </a:t>
            </a:r>
            <a:r>
              <a:rPr lang="en" u="sng" dirty="0" smtClean="0"/>
              <a:t>PITCH</a:t>
            </a:r>
            <a:br>
              <a:rPr lang="en" u="sng" dirty="0" smtClean="0"/>
            </a:br>
            <a:r>
              <a:rPr lang="en" sz="2400" u="sng" dirty="0" smtClean="0"/>
              <a:t/>
            </a:r>
            <a:br>
              <a:rPr lang="en" sz="2400" u="sng" dirty="0" smtClean="0"/>
            </a:br>
            <a:r>
              <a:rPr lang="en" sz="1800" dirty="0" smtClean="0"/>
              <a:t>Game Concept by Sri Sham Haran (155129R)</a:t>
            </a:r>
            <a:endParaRPr lang="en" u="sn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Development and Production Schedule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129886"/>
              </p:ext>
            </p:extLst>
          </p:nvPr>
        </p:nvGraphicFramePr>
        <p:xfrm>
          <a:off x="-2" y="1327350"/>
          <a:ext cx="6306678" cy="3891735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3153339"/>
                <a:gridCol w="3153339"/>
              </a:tblGrid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</a:t>
                      </a:r>
                      <a:endParaRPr lang="en-US" sz="11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Milestone</a:t>
                      </a:r>
                      <a:endParaRPr lang="en-US" sz="11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/>
                </a:tc>
              </a:tr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01 (17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</a:t>
                      </a: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Apr)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Ideation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</a:tr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02 (24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Apr)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Game Concept &amp;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Design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</a:tr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03 (1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st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May)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Project Framework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&amp; Storyline 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</a:tr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04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(8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May)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Controls,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Movements and Interactions</a:t>
                      </a:r>
                      <a:endParaRPr lang="en-US" sz="1200" dirty="0" smtClean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</a:tr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05 (15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May)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Event System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</a:tr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06 (22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nd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May)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AI</a:t>
                      </a: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</a:tr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07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(29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May)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Battle System</a:t>
                      </a: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</a:tr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08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(5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June)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Inventory System</a:t>
                      </a: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</a:tr>
              <a:tr h="3816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09 (12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June)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Data Reader (Auto – Load Data for Quests, Events, AI,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etc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.), Data</a:t>
                      </a:r>
                      <a:endParaRPr lang="en-US" sz="1200" dirty="0" smtClean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0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Development and Production Schedule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719161"/>
              </p:ext>
            </p:extLst>
          </p:nvPr>
        </p:nvGraphicFramePr>
        <p:xfrm>
          <a:off x="-4" y="1313580"/>
          <a:ext cx="6306680" cy="3872305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3153340"/>
                <a:gridCol w="3153340"/>
              </a:tblGrid>
              <a:tr h="414813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</a:t>
                      </a:r>
                      <a:endParaRPr lang="en-US" sz="11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Milestone</a:t>
                      </a:r>
                      <a:endParaRPr lang="en-US" sz="11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/>
                </a:tc>
              </a:tr>
              <a:tr h="4148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10 (19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</a:t>
                      </a: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June)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Level Design</a:t>
                      </a:r>
                      <a:endParaRPr lang="en-US" sz="1200" dirty="0" smtClean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</a:tr>
              <a:tr h="4148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11 (26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June)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Environment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Object and Effects</a:t>
                      </a:r>
                      <a:endParaRPr lang="en-US" sz="1200" dirty="0" smtClean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</a:tr>
              <a:tr h="4148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12 (3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rd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July)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Playtest, Debug</a:t>
                      </a:r>
                      <a:endParaRPr lang="en-US" sz="1200" dirty="0" smtClean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</a:tr>
              <a:tr h="4148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13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(10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May)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Debug, Additional tasks (Sound,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screens </a:t>
                      </a:r>
                      <a:r>
                        <a:rPr lang="en-US" sz="1200" baseline="0" dirty="0" err="1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etc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)</a:t>
                      </a:r>
                      <a:endParaRPr lang="en-US" sz="1200" dirty="0" smtClean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</a:tr>
              <a:tr h="5114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14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</a:t>
                      </a: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(17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May)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Polish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</a:tr>
              <a:tr h="4148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15 (24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May)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Playtest, Debug</a:t>
                      </a:r>
                      <a:endParaRPr lang="en-US" sz="1200" dirty="0" smtClean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  <a:p>
                      <a:pPr algn="ctr"/>
                      <a:endParaRPr lang="en-US" sz="1200" dirty="0" smtClean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</a:tr>
              <a:tr h="4148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16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(31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st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May)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Polish</a:t>
                      </a:r>
                    </a:p>
                  </a:txBody>
                  <a:tcPr anchor="ctr">
                    <a:solidFill>
                      <a:srgbClr val="3F5378"/>
                    </a:solidFill>
                  </a:tcPr>
                </a:tc>
              </a:tr>
              <a:tr h="4148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Week 17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(7</a:t>
                      </a:r>
                      <a:r>
                        <a:rPr lang="en-US" sz="1200" baseline="300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th</a:t>
                      </a:r>
                      <a:r>
                        <a:rPr lang="en-US" sz="1200" baseline="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 Aug)</a:t>
                      </a:r>
                      <a:endParaRPr lang="en-US" sz="1200" dirty="0">
                        <a:latin typeface="Roboto Condensed" panose="020B0604020202020204" charset="0"/>
                        <a:ea typeface="Roboto Condensed" panose="020B0604020202020204" charset="0"/>
                      </a:endParaRP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Roboto Condensed" panose="020B0604020202020204" charset="0"/>
                          <a:ea typeface="Roboto Condensed" panose="020B0604020202020204" charset="0"/>
                        </a:rPr>
                        <a:t>Final Presentation</a:t>
                      </a:r>
                    </a:p>
                  </a:txBody>
                  <a:tcPr anchor="ctr">
                    <a:solidFill>
                      <a:srgbClr val="92A8C8"/>
                    </a:solidFill>
                  </a:tcPr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0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  <p:pic>
        <p:nvPicPr>
          <p:cNvPr id="1026" name="Picture 2" descr="Pre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25" y="2329348"/>
            <a:ext cx="595109" cy="72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683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Game Concept</a:t>
            </a:r>
            <a:endParaRPr lang="en" dirty="0"/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814275" y="1515747"/>
            <a:ext cx="5565260" cy="215248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sz="2400" b="1" dirty="0" smtClean="0">
                <a:solidFill>
                  <a:srgbClr val="FF9800"/>
                </a:solidFill>
              </a:rPr>
              <a:t>Darkrite</a:t>
            </a:r>
            <a:endParaRPr lang="en" sz="2400" b="1" dirty="0">
              <a:solidFill>
                <a:srgbClr val="FF9800"/>
              </a:solidFill>
            </a:endParaRP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Blip>
                <a:blip r:embed="rId3"/>
              </a:buBlip>
            </a:pPr>
            <a:r>
              <a:rPr lang="en" sz="2400" dirty="0" smtClean="0"/>
              <a:t>Single Player 2D tactical RPG with influence from JRPGs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Blip>
                <a:blip r:embed="rId3"/>
              </a:buBlip>
            </a:pPr>
            <a:r>
              <a:rPr lang="en" sz="2400" dirty="0" smtClean="0"/>
              <a:t>Objective: Complete storyline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Blip>
                <a:blip r:embed="rId3"/>
              </a:buBlip>
            </a:pPr>
            <a:r>
              <a:rPr lang="en" sz="2400" dirty="0" smtClean="0"/>
              <a:t>Utilise environment in combat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Blip>
                <a:blip r:embed="rId3"/>
              </a:buBlip>
            </a:pPr>
            <a:r>
              <a:rPr lang="en" sz="2400" dirty="0" smtClean="0"/>
              <a:t>Team management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ctrTitle" idx="4294967295"/>
          </p:nvPr>
        </p:nvSpPr>
        <p:spPr>
          <a:xfrm>
            <a:off x="1275150" y="1577591"/>
            <a:ext cx="65937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 dirty="0" smtClean="0">
                <a:solidFill>
                  <a:srgbClr val="FF9800"/>
                </a:solidFill>
              </a:rPr>
              <a:t>Unique Selling Points</a:t>
            </a:r>
            <a:endParaRPr lang="en" sz="4800" dirty="0">
              <a:solidFill>
                <a:srgbClr val="FF9800"/>
              </a:solidFill>
            </a:endParaRPr>
          </a:p>
        </p:txBody>
      </p:sp>
      <p:sp>
        <p:nvSpPr>
          <p:cNvPr id="215" name="Shape 215"/>
          <p:cNvSpPr txBox="1">
            <a:spLocks noGrp="1"/>
          </p:cNvSpPr>
          <p:nvPr>
            <p:ph type="subTitle" idx="4294967295"/>
          </p:nvPr>
        </p:nvSpPr>
        <p:spPr>
          <a:xfrm>
            <a:off x="1275150" y="3015846"/>
            <a:ext cx="6593700" cy="13421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342900" indent="-34290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30000"/>
              <a:buBlip>
                <a:blip r:embed="rId3"/>
              </a:buBlip>
            </a:pPr>
            <a:r>
              <a:rPr lang="en" sz="2000" dirty="0" smtClean="0"/>
              <a:t>Satisifies a sense of nostalgia for retro games and a sub-genre that has less devlopment on in the modern industry</a:t>
            </a:r>
          </a:p>
          <a:p>
            <a:pPr marL="342900" indent="-34290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30000"/>
              <a:buBlip>
                <a:blip r:embed="rId3"/>
              </a:buBlip>
            </a:pPr>
            <a:r>
              <a:rPr lang="en" sz="2000" dirty="0" smtClean="0"/>
              <a:t>Manipulate environment in combat</a:t>
            </a:r>
          </a:p>
          <a:p>
            <a:pPr marL="342900" indent="-34290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30000"/>
              <a:buBlip>
                <a:blip r:embed="rId3"/>
              </a:buBlip>
            </a:pPr>
            <a:r>
              <a:rPr lang="en" sz="2000" dirty="0" smtClean="0"/>
              <a:t>Team Management; recruitment and removal of members</a:t>
            </a:r>
          </a:p>
          <a:p>
            <a:pPr marL="342900" indent="-342900" algn="ctr">
              <a:spcBef>
                <a:spcPts val="0"/>
              </a:spcBef>
              <a:spcAft>
                <a:spcPts val="0"/>
              </a:spcAft>
              <a:buSzPct val="130000"/>
              <a:buBlip>
                <a:blip r:embed="rId3"/>
              </a:buBlip>
            </a:pPr>
            <a:endParaRPr lang="en" sz="2000" dirty="0" smtClean="0"/>
          </a:p>
          <a:p>
            <a:pPr marL="342900" indent="-342900" algn="ctr">
              <a:spcBef>
                <a:spcPts val="0"/>
              </a:spcBef>
              <a:spcAft>
                <a:spcPts val="0"/>
              </a:spcAft>
              <a:buSzPct val="130000"/>
              <a:buBlip>
                <a:blip r:embed="rId3"/>
              </a:buBlip>
            </a:pPr>
            <a:endParaRPr lang="en" sz="2000" dirty="0"/>
          </a:p>
        </p:txBody>
      </p:sp>
      <p:pic>
        <p:nvPicPr>
          <p:cNvPr id="216" name="Shape 216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364" y="229177"/>
            <a:ext cx="1145272" cy="1557093"/>
          </a:xfrm>
          <a:prstGeom prst="diamond">
            <a:avLst/>
          </a:prstGeom>
          <a:noFill/>
          <a:ln w="38100" cap="flat" cmpd="sng">
            <a:solidFill>
              <a:srgbClr val="3F5378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217" name="Shape 2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8965" y="8965"/>
            <a:ext cx="2779059" cy="1084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Other Information	</a:t>
            </a:r>
            <a:endParaRPr lang="en" dirty="0"/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205973" y="1533532"/>
            <a:ext cx="6864678" cy="3145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  <a:spcAft>
                <a:spcPts val="1000"/>
              </a:spcAft>
            </a:pPr>
            <a:r>
              <a:rPr lang="en" dirty="0" smtClean="0"/>
              <a:t>Target Audience : Teen gamers that enjoy strategical/tactical Role-Playing Games</a:t>
            </a:r>
          </a:p>
          <a:p>
            <a:pPr marL="457200" lvl="0" indent="-228600" rtl="0">
              <a:spcBef>
                <a:spcPts val="0"/>
              </a:spcBef>
              <a:spcAft>
                <a:spcPts val="1000"/>
              </a:spcAft>
            </a:pPr>
            <a:r>
              <a:rPr lang="en" dirty="0" smtClean="0"/>
              <a:t>Target Platform : Android</a:t>
            </a:r>
          </a:p>
          <a:p>
            <a:pPr marL="457200" lvl="0" indent="-228600" rtl="0">
              <a:spcBef>
                <a:spcPts val="0"/>
              </a:spcBef>
              <a:spcAft>
                <a:spcPts val="1000"/>
              </a:spcAft>
            </a:pPr>
            <a:r>
              <a:rPr lang="en" dirty="0" smtClean="0"/>
              <a:t>4 maps to advance through within story line</a:t>
            </a:r>
          </a:p>
        </p:txBody>
      </p:sp>
      <p:sp>
        <p:nvSpPr>
          <p:cNvPr id="239" name="Shape 239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Game Logic</a:t>
            </a:r>
            <a:endParaRPr lang="en" dirty="0"/>
          </a:p>
        </p:txBody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814275" y="1510162"/>
            <a:ext cx="3688500" cy="3145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342900" lvl="0" indent="-342900" rtl="0">
              <a:spcBef>
                <a:spcPts val="0"/>
              </a:spcBef>
              <a:buBlip>
                <a:blip r:embed="rId3"/>
              </a:buBlip>
            </a:pPr>
            <a:r>
              <a:rPr lang="en" sz="2000" dirty="0" smtClean="0"/>
              <a:t>Turn based combat where various actions can be played.</a:t>
            </a:r>
          </a:p>
          <a:p>
            <a:pPr marL="342900" lvl="0" indent="-342900" rtl="0">
              <a:spcBef>
                <a:spcPts val="0"/>
              </a:spcBef>
              <a:buBlip>
                <a:blip r:embed="rId3"/>
              </a:buBlip>
            </a:pPr>
            <a:r>
              <a:rPr lang="en" sz="2000" dirty="0" smtClean="0"/>
              <a:t>Order of units is arranged by the Dexterity of the unit.</a:t>
            </a:r>
          </a:p>
          <a:p>
            <a:pPr marL="342900" lvl="0" indent="-342900" rtl="0">
              <a:spcBef>
                <a:spcPts val="0"/>
              </a:spcBef>
              <a:buBlip>
                <a:blip r:embed="rId3"/>
              </a:buBlip>
            </a:pPr>
            <a:r>
              <a:rPr lang="en" sz="2000" dirty="0" smtClean="0"/>
              <a:t>The higher the charisma, the better the unit you can recruit.</a:t>
            </a:r>
          </a:p>
          <a:p>
            <a:pPr marL="342900" lvl="0" indent="-342900" rtl="0">
              <a:spcBef>
                <a:spcPts val="0"/>
              </a:spcBef>
              <a:buBlip>
                <a:blip r:embed="rId3"/>
              </a:buBlip>
            </a:pPr>
            <a:r>
              <a:rPr lang="en" sz="2000" dirty="0" smtClean="0"/>
              <a:t>Environment – burning a tree of freezing water will have effects on units within the affected area</a:t>
            </a:r>
          </a:p>
        </p:txBody>
      </p:sp>
      <p:pic>
        <p:nvPicPr>
          <p:cNvPr id="303" name="Shape 303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74" y="1395653"/>
            <a:ext cx="4097700" cy="3125094"/>
          </a:xfrm>
          <a:prstGeom prst="diamond">
            <a:avLst/>
          </a:prstGeom>
          <a:noFill/>
          <a:ln>
            <a:noFill/>
          </a:ln>
        </p:spPr>
      </p:pic>
      <p:sp>
        <p:nvSpPr>
          <p:cNvPr id="304" name="Shape 30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Level Design</a:t>
            </a:r>
            <a:endParaRPr lang="en-S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14275" y="1555588"/>
            <a:ext cx="6132600" cy="3145500"/>
          </a:xfrm>
        </p:spPr>
        <p:txBody>
          <a:bodyPr/>
          <a:lstStyle/>
          <a:p>
            <a:pPr marL="285750" indent="-285750">
              <a:buBlip>
                <a:blip r:embed="rId2"/>
              </a:buBlip>
            </a:pPr>
            <a:r>
              <a:rPr lang="en-SG" sz="1800" dirty="0" smtClean="0"/>
              <a:t>2D Tiled maps with occasional puzzle elements to access other parts of the map.</a:t>
            </a:r>
          </a:p>
          <a:p>
            <a:pPr marL="285750" indent="-285750">
              <a:buBlip>
                <a:blip r:embed="rId2"/>
              </a:buBlip>
            </a:pPr>
            <a:r>
              <a:rPr lang="en-SG" sz="1800" dirty="0" smtClean="0"/>
              <a:t>Levels will consist of different types of areas such as towns, forests, villages, dungeons, etc.</a:t>
            </a:r>
          </a:p>
          <a:p>
            <a:pPr marL="285750" indent="-285750">
              <a:buBlip>
                <a:blip r:embed="rId2"/>
              </a:buBlip>
            </a:pPr>
            <a:r>
              <a:rPr lang="en-SG" sz="1800" dirty="0" smtClean="0"/>
              <a:t>Each town will be split into different districts – housing, commercial, etc.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Level Design</a:t>
            </a:r>
            <a:endParaRPr lang="en-S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14275" y="1491000"/>
            <a:ext cx="6132600" cy="3145500"/>
          </a:xfrm>
        </p:spPr>
        <p:txBody>
          <a:bodyPr/>
          <a:lstStyle/>
          <a:p>
            <a:pPr>
              <a:buNone/>
            </a:pPr>
            <a:r>
              <a:rPr lang="en-SG" sz="1800" dirty="0" smtClean="0"/>
              <a:t>Forests, dungeons and non-inhabited areas:</a:t>
            </a:r>
          </a:p>
          <a:p>
            <a:pPr marL="285750" indent="-285750">
              <a:buBlip>
                <a:blip r:embed="rId2"/>
              </a:buBlip>
            </a:pPr>
            <a:r>
              <a:rPr lang="en-SG" sz="1800" dirty="0" smtClean="0"/>
              <a:t>will </a:t>
            </a:r>
            <a:r>
              <a:rPr lang="en-SG" sz="1800" dirty="0"/>
              <a:t>contain loot along the way. Loot at the end will be more rewarding</a:t>
            </a:r>
          </a:p>
          <a:p>
            <a:pPr marL="285750" indent="-285750">
              <a:buBlip>
                <a:blip r:embed="rId2"/>
              </a:buBlip>
            </a:pPr>
            <a:r>
              <a:rPr lang="en-SG" sz="1800" dirty="0" smtClean="0"/>
              <a:t>will </a:t>
            </a:r>
            <a:r>
              <a:rPr lang="en-SG" sz="1800" dirty="0"/>
              <a:t>have enemies. The higher the level of area is, the higher the level of the enemy unit is. </a:t>
            </a:r>
            <a:endParaRPr lang="en-SG" sz="1800" dirty="0" smtClean="0"/>
          </a:p>
          <a:p>
            <a:pPr marL="285750" lvl="1" indent="-285750">
              <a:buBlip>
                <a:blip r:embed="rId2"/>
              </a:buBlip>
            </a:pPr>
            <a:r>
              <a:rPr lang="en-SG" sz="1800" dirty="0"/>
              <a:t>r</a:t>
            </a:r>
            <a:r>
              <a:rPr lang="en-SG" sz="1800" dirty="0" smtClean="0"/>
              <a:t>andom </a:t>
            </a:r>
            <a:r>
              <a:rPr lang="en-SG" sz="1800" dirty="0"/>
              <a:t>chance of running into enemy unit while going around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11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Level Design</a:t>
            </a:r>
            <a:endParaRPr lang="en-S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14275" y="1491000"/>
            <a:ext cx="6132600" cy="3145500"/>
          </a:xfrm>
        </p:spPr>
        <p:txBody>
          <a:bodyPr/>
          <a:lstStyle/>
          <a:p>
            <a:pPr>
              <a:buNone/>
            </a:pPr>
            <a:r>
              <a:rPr lang="en-SG" sz="1800" dirty="0" smtClean="0"/>
              <a:t>Combat:</a:t>
            </a:r>
          </a:p>
          <a:p>
            <a:pPr marL="285750" indent="-285750">
              <a:buBlip>
                <a:blip r:embed="rId2"/>
              </a:buBlip>
            </a:pPr>
            <a:r>
              <a:rPr lang="en-SG" sz="1800" dirty="0" smtClean="0"/>
              <a:t>Objective – Eliminate all enemy units within battlefield</a:t>
            </a:r>
          </a:p>
          <a:p>
            <a:pPr marL="285750" indent="-285750">
              <a:buBlip>
                <a:blip r:embed="rId2"/>
              </a:buBlip>
            </a:pPr>
            <a:r>
              <a:rPr lang="en-SG" sz="1800" dirty="0" smtClean="0"/>
              <a:t>3 to 4 Battlefields for each area to create diverse playing areas and gameplay </a:t>
            </a:r>
          </a:p>
          <a:p>
            <a:pPr marL="285750" indent="-285750">
              <a:buBlip>
                <a:blip r:embed="rId2"/>
              </a:buBlip>
            </a:pPr>
            <a:r>
              <a:rPr lang="en-SG" sz="1800" dirty="0" smtClean="0"/>
              <a:t>Handpicked, balanced amount of </a:t>
            </a:r>
            <a:r>
              <a:rPr lang="en-SG" sz="1800" dirty="0" err="1" smtClean="0"/>
              <a:t>manipulatable</a:t>
            </a:r>
            <a:r>
              <a:rPr lang="en-SG" sz="1800" dirty="0" smtClean="0"/>
              <a:t> environmental objects/areas</a:t>
            </a:r>
          </a:p>
          <a:p>
            <a:pPr marL="285750" indent="-285750">
              <a:buBlip>
                <a:blip r:embed="rId2"/>
              </a:buBlip>
            </a:pPr>
            <a:r>
              <a:rPr lang="en-SG" sz="1800" dirty="0" smtClean="0"/>
              <a:t>Celestial angel “regulates” battles to make game logic remain a part of storyline and immersion</a:t>
            </a:r>
            <a:endParaRPr lang="en-SG" sz="1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8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Sustainability and Scalability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Blip>
                <a:blip r:embed="rId2"/>
              </a:buBlip>
            </a:pPr>
            <a:r>
              <a:rPr lang="en-SG" dirty="0" smtClean="0"/>
              <a:t>Recruit-able units have randomly generated values; therefore creating more diverse team formations in each play</a:t>
            </a:r>
          </a:p>
          <a:p>
            <a:pPr marL="342900" indent="-342900">
              <a:buBlip>
                <a:blip r:embed="rId2"/>
              </a:buBlip>
            </a:pPr>
            <a:r>
              <a:rPr lang="en-SG" dirty="0" smtClean="0"/>
              <a:t>Expansions to the storyline and lore can be developed and published to create a Franchise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11A24B"/>
              </a:clrFrom>
              <a:clrTo>
                <a:srgbClr val="11A24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3"/>
          <a:stretch/>
        </p:blipFill>
        <p:spPr>
          <a:xfrm>
            <a:off x="8677543" y="123290"/>
            <a:ext cx="307431" cy="44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5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524</Words>
  <Application>Microsoft Office PowerPoint</Application>
  <PresentationFormat>On-screen Show (16:9)</PresentationFormat>
  <Paragraphs>91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Roboto Condensed Light</vt:lpstr>
      <vt:lpstr>Roboto Condensed</vt:lpstr>
      <vt:lpstr>Arial</vt:lpstr>
      <vt:lpstr>Arvo</vt:lpstr>
      <vt:lpstr>Salerio template</vt:lpstr>
      <vt:lpstr>DM2397 – FYP2 PITCH  Game Concept by Sri Sham Haran (155129R)</vt:lpstr>
      <vt:lpstr>Game Concept</vt:lpstr>
      <vt:lpstr>Unique Selling Points</vt:lpstr>
      <vt:lpstr>Other Information </vt:lpstr>
      <vt:lpstr>Game Logic</vt:lpstr>
      <vt:lpstr>Level Design</vt:lpstr>
      <vt:lpstr>Level Design</vt:lpstr>
      <vt:lpstr>Level Design</vt:lpstr>
      <vt:lpstr>Sustainability and Scalability</vt:lpstr>
      <vt:lpstr>Development and Production Schedule</vt:lpstr>
      <vt:lpstr>Development and Production Schedule</vt:lpstr>
      <vt:lpstr>END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DM2397 – FYP2 PITCH</dc:title>
  <dc:creator>SRI SHAM HARAN S/O R RAJA</dc:creator>
  <cp:lastModifiedBy>Sri Raja</cp:lastModifiedBy>
  <cp:revision>29</cp:revision>
  <cp:lastPrinted>2017-05-02T00:12:21Z</cp:lastPrinted>
  <dcterms:modified xsi:type="dcterms:W3CDTF">2017-05-02T00:32:57Z</dcterms:modified>
</cp:coreProperties>
</file>